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61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D06B31-5A49-4169-8DBB-D67FFCDEBF33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13316" name="Placeholder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90EBFF-32A4-499F-A833-70F9274E2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89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84" charset="0"/>
        <a:ea typeface="ＭＳ Ｐゴシック" pitchFamily="84" charset="-128"/>
        <a:cs typeface="ＭＳ Ｐゴシック" pitchFamily="8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84" charset="0"/>
        <a:ea typeface="ＭＳ Ｐゴシック" pitchFamily="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84" charset="0"/>
        <a:ea typeface="ＭＳ Ｐゴシック" pitchFamily="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84" charset="0"/>
        <a:ea typeface="ＭＳ Ｐゴシック" pitchFamily="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84" charset="0"/>
        <a:ea typeface="ＭＳ Ｐゴシック" pitchFamily="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22AB1-D0D6-4431-8BE8-966F50744816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3A20C-8FF6-4870-809D-44B9F02CC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DE5FD-6E57-408B-BDC3-50E4CEEADDEB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BC0E5-D3A8-4F46-A875-1CB5381DF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A261D-8807-4B47-BFE2-1B3777F44424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C7AE0-1565-47CF-A960-848E37788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71F07-D7FD-447F-A396-F9E44796B19D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C820E-0262-47D3-A29B-713166783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0EC4B-33C9-4561-9A5F-E254F88D8C59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27D64-786E-4FCB-B0B3-3F6A7883A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5B77-DE18-4ED2-A3D2-6DC54E752F68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C13D-AEBA-45D9-92FB-83C37DCD6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831A6-9CDB-4401-928B-80B30C6BDDF2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8913B-011B-47BD-8858-3E246F8D1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6763E-5569-48C6-A854-4DAB0969A870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41D32-C45C-4C35-946F-AFBB4FC8B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C354F-43F4-4B9C-B07F-2F0F529AA3AD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A87D1-35AA-448B-AA33-1CD0297AE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F07A7-FD87-470D-83F2-823BC4D83ADC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6AB6D-2267-435A-BB85-E4E8CB6FE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5F9E4-5481-432C-AFEE-5FD87CD1BA53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3ABE9-9198-4F29-BB34-DB7F6C23E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DF8BDD0-5DCA-4638-B79B-C612366DAB28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1B4CCF-CA1F-454E-8F15-7BFDA413D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ＭＳ Ｐゴシック" pitchFamily="84" charset="-128"/>
          <a:cs typeface="ＭＳ Ｐゴシック" pitchFamily="8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84" charset="0"/>
          <a:ea typeface="ＭＳ Ｐゴシック" pitchFamily="84" charset="-128"/>
          <a:cs typeface="ＭＳ Ｐゴシック" pitchFamily="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84" charset="0"/>
          <a:ea typeface="ＭＳ Ｐゴシック" pitchFamily="84" charset="-128"/>
          <a:cs typeface="ＭＳ Ｐゴシック" pitchFamily="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84" charset="0"/>
          <a:ea typeface="ＭＳ Ｐゴシック" pitchFamily="84" charset="-128"/>
          <a:cs typeface="ＭＳ Ｐゴシック" pitchFamily="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84" charset="0"/>
          <a:ea typeface="ＭＳ Ｐゴシック" pitchFamily="84" charset="-128"/>
          <a:cs typeface="ＭＳ Ｐゴシック" pitchFamily="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84" charset="0"/>
          <a:ea typeface="ＭＳ Ｐゴシック" pitchFamily="84" charset="-128"/>
          <a:cs typeface="ＭＳ Ｐゴシック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84" charset="0"/>
          <a:ea typeface="ＭＳ Ｐゴシック" pitchFamily="84" charset="-128"/>
          <a:cs typeface="ＭＳ Ｐゴシック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84" charset="0"/>
          <a:ea typeface="ＭＳ Ｐゴシック" pitchFamily="84" charset="-128"/>
          <a:cs typeface="ＭＳ Ｐゴシック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84" charset="0"/>
          <a:ea typeface="ＭＳ Ｐゴシック" pitchFamily="84" charset="-128"/>
          <a:cs typeface="ＭＳ Ｐゴシック" pitchFamily="84" charset="-128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84" charset="2"/>
        <a:buChar char=""/>
        <a:defRPr sz="2800" kern="1200">
          <a:solidFill>
            <a:schemeClr val="tx1"/>
          </a:solidFill>
          <a:latin typeface="+mn-lt"/>
          <a:ea typeface="ＭＳ Ｐゴシック" pitchFamily="84" charset="-128"/>
          <a:cs typeface="ＭＳ Ｐゴシック" pitchFamily="84" charset="-128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84" charset="2"/>
        <a:buChar char=""/>
        <a:defRPr sz="24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84" charset="2"/>
        <a:buChar char=""/>
        <a:defRPr sz="22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84" charset="2"/>
        <a:buChar char=""/>
        <a:defRPr sz="2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84" charset="2"/>
        <a:buChar char=""/>
        <a:defRPr sz="2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hawconnect.ca/money/galleries/investing/The_10_most_expensive_celebrity_endorsements.aspx#!1373391290002_22b63f8bfa475ae92311032d7cf3ef6a_beyonce-and-pepsi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journalism.org/2013/10/11/how-americans-get-tv-news-at-hom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hyperlink" Target="http://powerofmagazines.com/get-the-facts.html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mediabistro.com/alltwitter/15-social-media-stats_b4892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Why we should study the media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r>
              <a:rPr lang="en-US" b="1" i="1"/>
              <a:t>"We are drowning in information but starved for knowledge."   </a:t>
            </a:r>
            <a:br>
              <a:rPr lang="en-US" b="1" i="1"/>
            </a:br>
            <a:r>
              <a:rPr lang="en-US"/>
              <a:t>--John Naisbitt, Megatrends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3"/>
          <p:cNvSpPr>
            <a:spLocks noGrp="1"/>
          </p:cNvSpPr>
          <p:nvPr>
            <p:ph type="body" idx="1"/>
          </p:nvPr>
        </p:nvSpPr>
        <p:spPr>
          <a:xfrm>
            <a:off x="228600" y="44450"/>
            <a:ext cx="8458200" cy="6264275"/>
          </a:xfrm>
        </p:spPr>
        <p:txBody>
          <a:bodyPr/>
          <a:lstStyle/>
          <a:p>
            <a:r>
              <a:rPr lang="en-US"/>
              <a:t>Media use can exceed 24 hours a day</a:t>
            </a:r>
          </a:p>
          <a:p>
            <a:endParaRPr lang="en-US"/>
          </a:p>
        </p:txBody>
      </p:sp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62000"/>
            <a:ext cx="45720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81400"/>
            <a:ext cx="4368800" cy="239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762000"/>
            <a:ext cx="4572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6"/>
          <a:srcRect t="16982" r="3615"/>
          <a:stretch>
            <a:fillRect/>
          </a:stretch>
        </p:blipFill>
        <p:spPr bwMode="auto">
          <a:xfrm>
            <a:off x="4002088" y="4149725"/>
            <a:ext cx="5141912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Rectangle 1"/>
          <p:cNvSpPr>
            <a:spLocks noChangeArrowheads="1"/>
          </p:cNvSpPr>
          <p:nvPr/>
        </p:nvSpPr>
        <p:spPr bwMode="auto">
          <a:xfrm>
            <a:off x="-101600" y="5703888"/>
            <a:ext cx="457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hlinkClick r:id="rId7"/>
              </a:rPr>
              <a:t>Facts about TV News</a:t>
            </a:r>
            <a:endParaRPr lang="en-US"/>
          </a:p>
        </p:txBody>
      </p:sp>
      <p:sp>
        <p:nvSpPr>
          <p:cNvPr id="16391" name="Rectangle 2"/>
          <p:cNvSpPr>
            <a:spLocks noChangeArrowheads="1"/>
          </p:cNvSpPr>
          <p:nvPr/>
        </p:nvSpPr>
        <p:spPr bwMode="auto">
          <a:xfrm>
            <a:off x="2274888" y="2349500"/>
            <a:ext cx="25844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hlinkClick r:id="rId8"/>
              </a:rPr>
              <a:t>Endorsements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6392" name="Rectangle 3"/>
          <p:cNvSpPr>
            <a:spLocks noChangeArrowheads="1"/>
          </p:cNvSpPr>
          <p:nvPr/>
        </p:nvSpPr>
        <p:spPr bwMode="auto">
          <a:xfrm>
            <a:off x="4572000" y="1941513"/>
            <a:ext cx="4572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hlinkClick r:id="rId9"/>
              </a:rPr>
              <a:t>Social Media Facts</a:t>
            </a:r>
            <a:endParaRPr lang="en-US"/>
          </a:p>
        </p:txBody>
      </p:sp>
      <p:sp>
        <p:nvSpPr>
          <p:cNvPr id="16393" name="Rectangle 4"/>
          <p:cNvSpPr>
            <a:spLocks noChangeArrowheads="1"/>
          </p:cNvSpPr>
          <p:nvPr/>
        </p:nvSpPr>
        <p:spPr bwMode="auto">
          <a:xfrm>
            <a:off x="4478338" y="3581400"/>
            <a:ext cx="457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hlinkClick r:id="rId10"/>
              </a:rPr>
              <a:t>Magazine readership</a:t>
            </a:r>
          </a:p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763687" y="6328744"/>
            <a:ext cx="4332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You know you want to sign up!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+mn-lt"/>
                <a:ea typeface="+mj-ea"/>
                <a:cs typeface="+mj-cs"/>
              </a:rPr>
              <a:t>What is Media Literacy?</a:t>
            </a:r>
            <a:endParaRPr lang="en-US" sz="2800" dirty="0">
              <a:latin typeface="+mn-lt"/>
              <a:ea typeface="+mj-ea"/>
              <a:cs typeface="+mj-cs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A repertoire of competencies that enable people to evaluate, analyze, and create a variety of media modes, genres, and formats</a:t>
            </a:r>
          </a:p>
          <a:p>
            <a:pPr eaLnBrk="1" hangingPunct="1"/>
            <a:r>
              <a:rPr lang="en-US" sz="3200" dirty="0" smtClean="0"/>
              <a:t>Encourages people to ask questions about what they watch, hear, and read</a:t>
            </a:r>
          </a:p>
          <a:p>
            <a:pPr eaLnBrk="1" hangingPunct="1"/>
            <a:r>
              <a:rPr lang="en-US" sz="3200" dirty="0" smtClean="0"/>
              <a:t>It’s about developing young people’s critical and creative abilities when it comes to the media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66390" y="5949280"/>
            <a:ext cx="36776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Media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Literacy sounds amazing!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Media Literacy at Freedom HS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72608"/>
          </a:xfrm>
        </p:spPr>
        <p:txBody>
          <a:bodyPr/>
          <a:lstStyle/>
          <a:p>
            <a:pPr eaLnBrk="1" hangingPunct="1"/>
            <a:r>
              <a:rPr lang="en-US" dirty="0" smtClean="0"/>
              <a:t>5 Unit Semester Course for grades 11-12</a:t>
            </a:r>
          </a:p>
          <a:p>
            <a:pPr eaLnBrk="1" hangingPunct="1"/>
            <a:r>
              <a:rPr lang="en-US" dirty="0" smtClean="0"/>
              <a:t>In this course, students will</a:t>
            </a:r>
            <a:r>
              <a:rPr lang="en-US" dirty="0" smtClean="0"/>
              <a:t>:</a:t>
            </a:r>
          </a:p>
          <a:p>
            <a:pPr lvl="1" eaLnBrk="1" hangingPunct="1"/>
            <a:r>
              <a:rPr lang="en-US" dirty="0" smtClean="0"/>
              <a:t>Analyze and evaluate a variety of media modes (social, commercial, entertainment, personal, etc.)</a:t>
            </a:r>
            <a:endParaRPr lang="en-US" dirty="0" smtClean="0"/>
          </a:p>
          <a:p>
            <a:pPr lvl="1" eaLnBrk="1" hangingPunct="1"/>
            <a:r>
              <a:rPr lang="en-US" dirty="0"/>
              <a:t>R</a:t>
            </a:r>
            <a:r>
              <a:rPr lang="en-US" dirty="0" smtClean="0"/>
              <a:t>ead </a:t>
            </a:r>
            <a:r>
              <a:rPr lang="en-US" dirty="0" smtClean="0"/>
              <a:t>passages of </a:t>
            </a:r>
            <a:r>
              <a:rPr lang="en-US" i="1" dirty="0" smtClean="0"/>
              <a:t>Media Literacy </a:t>
            </a:r>
            <a:r>
              <a:rPr lang="en-US" dirty="0" smtClean="0"/>
              <a:t> textbook in class and articles in class/at home</a:t>
            </a:r>
          </a:p>
          <a:p>
            <a:pPr lvl="1" eaLnBrk="1" hangingPunct="1"/>
            <a:r>
              <a:rPr lang="en-US" dirty="0"/>
              <a:t>W</a:t>
            </a:r>
            <a:r>
              <a:rPr lang="en-US" dirty="0" smtClean="0"/>
              <a:t>rite </a:t>
            </a:r>
            <a:r>
              <a:rPr lang="en-US" dirty="0" smtClean="0"/>
              <a:t>informative/argumentative texts</a:t>
            </a:r>
          </a:p>
          <a:p>
            <a:pPr lvl="1" eaLnBrk="1" hangingPunct="1"/>
            <a:r>
              <a:rPr lang="en-US" dirty="0" smtClean="0"/>
              <a:t>Participate in small group/whole class discussions</a:t>
            </a:r>
          </a:p>
          <a:p>
            <a:pPr lvl="1" eaLnBrk="1" hangingPunct="1"/>
            <a:r>
              <a:rPr lang="en-US" dirty="0" smtClean="0"/>
              <a:t>Debate</a:t>
            </a:r>
          </a:p>
          <a:p>
            <a:pPr lvl="1" eaLnBrk="1" hangingPunct="1"/>
            <a:r>
              <a:rPr lang="en-US" dirty="0" smtClean="0"/>
              <a:t>Give presentations using </a:t>
            </a:r>
            <a:r>
              <a:rPr lang="en-US" dirty="0" err="1" smtClean="0"/>
              <a:t>Powerpoint</a:t>
            </a:r>
            <a:r>
              <a:rPr lang="en-US" dirty="0" smtClean="0"/>
              <a:t> , video, etc.</a:t>
            </a:r>
          </a:p>
          <a:p>
            <a:pPr eaLnBrk="1" hangingPunct="1"/>
            <a:r>
              <a:rPr lang="en-US" dirty="0" smtClean="0"/>
              <a:t>Communications Academy Capstone class</a:t>
            </a:r>
          </a:p>
          <a:p>
            <a:pPr lvl="1" eaLnBrk="1" hangingPunct="1"/>
            <a:r>
              <a:rPr lang="en-US" sz="1800" dirty="0" smtClean="0"/>
              <a:t>Passing Media Literacy fulfills one of the final requirements you need to be considered a graduate of the Communications Academy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1026" name="Picture 2" descr="C:\Users\wilsonj\Local Settings\Temporary Internet Files\Content.IE5\4JAOBP1B\MC90009803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553" y="1124744"/>
            <a:ext cx="118948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54936" y="188640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Sign up!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381</TotalTime>
  <Words>203</Words>
  <Application>Microsoft Office PowerPoint</Application>
  <PresentationFormat>On-screen Show (4:3)</PresentationFormat>
  <Paragraphs>26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Why we should study the media</vt:lpstr>
      <vt:lpstr>PowerPoint Presentation</vt:lpstr>
      <vt:lpstr>What is Media Literacy?</vt:lpstr>
      <vt:lpstr>Media Literacy at Freedom 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 Important reasons to study the media</dc:title>
  <dc:creator>Liberty Union H.S. District</dc:creator>
  <cp:lastModifiedBy>Liberty Union H.S. District</cp:lastModifiedBy>
  <cp:revision>31</cp:revision>
  <dcterms:created xsi:type="dcterms:W3CDTF">2013-12-17T22:49:19Z</dcterms:created>
  <dcterms:modified xsi:type="dcterms:W3CDTF">2014-01-28T22:41:42Z</dcterms:modified>
</cp:coreProperties>
</file>